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0"/>
  </p:notesMasterIdLst>
  <p:sldIdLst>
    <p:sldId id="311" r:id="rId5"/>
    <p:sldId id="285" r:id="rId6"/>
    <p:sldId id="312" r:id="rId7"/>
    <p:sldId id="313" r:id="rId8"/>
    <p:sldId id="299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9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089" autoAdjust="0"/>
  </p:normalViewPr>
  <p:slideViewPr>
    <p:cSldViewPr snapToGrid="0">
      <p:cViewPr varScale="1">
        <p:scale>
          <a:sx n="94" d="100"/>
          <a:sy n="94" d="100"/>
        </p:scale>
        <p:origin x="19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25/03/2022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25/03/2022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5596978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Intencionalidades del curso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</a:t>
            </a:r>
          </a:p>
        </p:txBody>
      </p:sp>
      <p:sp>
        <p:nvSpPr>
          <p:cNvPr id="30" name="Marcador de contenido 5"/>
          <p:cNvSpPr>
            <a:spLocks noGrp="1"/>
          </p:cNvSpPr>
          <p:nvPr>
            <p:ph idx="1"/>
          </p:nvPr>
        </p:nvSpPr>
        <p:spPr>
          <a:xfrm>
            <a:off x="394636" y="1243174"/>
            <a:ext cx="8316227" cy="3961952"/>
          </a:xfrm>
        </p:spPr>
        <p:txBody>
          <a:bodyPr>
            <a:noAutofit/>
          </a:bodyPr>
          <a:lstStyle/>
          <a:p>
            <a:pPr marL="0" indent="0" algn="just">
              <a:spcBef>
                <a:spcPts val="1920"/>
              </a:spcBef>
              <a:buNone/>
            </a:pPr>
            <a:r>
              <a:rPr lang="es-ES" sz="2200" dirty="0">
                <a:solidFill>
                  <a:schemeClr val="accent1">
                    <a:lumMod val="50000"/>
                  </a:schemeClr>
                </a:solidFill>
              </a:rPr>
              <a:t>Proporcionar herramientas metodológicas para proponer soluciones a los diferentes problemas derivados de la actividad productiva tanto empresarial como académica. Se trata pues de estudiar y apropiar herramientas básicas para: 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preparación de propuestas de desarrollo e innovación, 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planeación de los proyectos, teniendo en cuenta la disponibilidad de los recursos,</a:t>
            </a:r>
          </a:p>
          <a:p>
            <a:pPr lvl="1" algn="just">
              <a:spcBef>
                <a:spcPts val="1920"/>
              </a:spcBef>
              <a:buFont typeface="Courier New" panose="02070309020205020404" pitchFamily="49" charset="0"/>
              <a:buChar char="o"/>
            </a:pPr>
            <a:r>
              <a:rPr lang="es-ES" sz="2000" dirty="0">
                <a:solidFill>
                  <a:schemeClr val="accent1">
                    <a:lumMod val="50000"/>
                  </a:schemeClr>
                </a:solidFill>
              </a:rPr>
              <a:t>La comunicación y difusión efectiva del trabajo realizado al interior de las organizaciones y en el medio académico. </a:t>
            </a:r>
          </a:p>
        </p:txBody>
      </p:sp>
      <p:sp>
        <p:nvSpPr>
          <p:cNvPr id="2" name="Rectángulo redondeado 1"/>
          <p:cNvSpPr/>
          <p:nvPr/>
        </p:nvSpPr>
        <p:spPr>
          <a:xfrm>
            <a:off x="866274" y="5101389"/>
            <a:ext cx="7536581" cy="9144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Bef>
                <a:spcPts val="1920"/>
              </a:spcBef>
            </a:pPr>
            <a:r>
              <a:rPr lang="es-ES" sz="2800" b="1" dirty="0">
                <a:solidFill>
                  <a:schemeClr val="bg1"/>
                </a:solidFill>
              </a:rPr>
              <a:t>Se definirá y estructurará el proyecto de grado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D79C8D6-EF38-4E80-BCA8-6185AC11E25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ES" sz="4000" dirty="0"/>
              <a:t>Criterios para la construcción y evaluación de los proyectos</a:t>
            </a:r>
            <a:endParaRPr lang="es-419" sz="4000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pic>
        <p:nvPicPr>
          <p:cNvPr id="1026" name="Picture 2" descr="Burbuja de texto de dibujos animados de empresario - Descargar PNG/SVG  transparent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48642" y="1243262"/>
            <a:ext cx="4493361" cy="4876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redondeado 1"/>
          <p:cNvSpPr/>
          <p:nvPr/>
        </p:nvSpPr>
        <p:spPr>
          <a:xfrm>
            <a:off x="1366787" y="1491916"/>
            <a:ext cx="7500706" cy="4379495"/>
          </a:xfrm>
          <a:prstGeom prst="round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Pertinencia disciplinar y de impacto en conexión problemáticas de la realidad.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Novedad en cuanto a la generación y/o uso del conocimiento en informática.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Rigor metodológico, científico y técnico.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Coherencia entre el problema, los objetivos, la metodología y los productos generados.</a:t>
            </a:r>
          </a:p>
          <a:p>
            <a:pPr marL="344488" indent="-342900" algn="just">
              <a:spcBef>
                <a:spcPts val="1200"/>
              </a:spcBef>
              <a:buFont typeface="Wingdings" panose="05000000000000000000" pitchFamily="2" charset="2"/>
              <a:buChar char="ü"/>
              <a:defRPr/>
            </a:pPr>
            <a:r>
              <a:rPr lang="es-CO" sz="2400" dirty="0">
                <a:solidFill>
                  <a:schemeClr val="accent1">
                    <a:lumMod val="50000"/>
                  </a:schemeClr>
                </a:solidFill>
              </a:rPr>
              <a:t>Calidad de la comunicación, tanto escrita como oral, con claridad, buena estructuración, argumentación y presentación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FB50B8-8942-4CE8-803B-497DD6D79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80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91656"/>
            <a:ext cx="8661400" cy="1325563"/>
          </a:xfrm>
        </p:spPr>
        <p:txBody>
          <a:bodyPr/>
          <a:lstStyle/>
          <a:p>
            <a:r>
              <a:rPr lang="es-419" dirty="0"/>
              <a:t>Metodología y Acuerdos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sp>
        <p:nvSpPr>
          <p:cNvPr id="9" name="Marcador de contenido 5"/>
          <p:cNvSpPr>
            <a:spLocks noGrp="1"/>
          </p:cNvSpPr>
          <p:nvPr>
            <p:ph idx="1"/>
          </p:nvPr>
        </p:nvSpPr>
        <p:spPr>
          <a:xfrm>
            <a:off x="254000" y="1417219"/>
            <a:ext cx="8661400" cy="4272631"/>
          </a:xfrm>
        </p:spPr>
        <p:txBody>
          <a:bodyPr>
            <a:normAutofit/>
          </a:bodyPr>
          <a:lstStyle/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/>
              <a:t> Clases magistrales (</a:t>
            </a:r>
            <a:r>
              <a:rPr lang="es-ES" sz="2000" dirty="0"/>
              <a:t>Conceptos metodológicos</a:t>
            </a:r>
            <a:r>
              <a:rPr lang="es-ES" dirty="0"/>
              <a:t>)</a:t>
            </a:r>
          </a:p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/>
              <a:t> Sesiones de retroalimentación individual</a:t>
            </a:r>
          </a:p>
          <a:p>
            <a:pPr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ES" dirty="0"/>
              <a:t> Realización de talleres (</a:t>
            </a:r>
            <a:r>
              <a:rPr lang="es-ES" sz="2000" dirty="0"/>
              <a:t>Invitados externos</a:t>
            </a:r>
            <a:r>
              <a:rPr lang="es-ES" dirty="0"/>
              <a:t>)</a:t>
            </a:r>
            <a:endParaRPr lang="es-CO" dirty="0"/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Lecturas de discusión</a:t>
            </a:r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Presentaciones orales de los participantes</a:t>
            </a:r>
          </a:p>
          <a:p>
            <a:pPr lvl="0" algn="just">
              <a:spcBef>
                <a:spcPts val="0"/>
              </a:spcBef>
              <a:spcAft>
                <a:spcPts val="1800"/>
              </a:spcAft>
              <a:buFont typeface="Wingdings" panose="05000000000000000000" pitchFamily="2" charset="2"/>
              <a:buChar char="ü"/>
            </a:pPr>
            <a:r>
              <a:rPr lang="es-CO" dirty="0"/>
              <a:t> Trabajos y tareas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48FD15-83AB-48DF-B0D9-68FF934E20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8095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dirty="0"/>
              <a:t>Evaluación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– S.1</a:t>
            </a:r>
          </a:p>
        </p:txBody>
      </p:sp>
      <p:graphicFrame>
        <p:nvGraphicFramePr>
          <p:cNvPr id="3" name="Tab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0228121"/>
              </p:ext>
            </p:extLst>
          </p:nvPr>
        </p:nvGraphicFramePr>
        <p:xfrm>
          <a:off x="566717" y="1128420"/>
          <a:ext cx="7649737" cy="36529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881280">
                  <a:extLst>
                    <a:ext uri="{9D8B030D-6E8A-4147-A177-3AD203B41FA5}">
                      <a16:colId xmlns:a16="http://schemas.microsoft.com/office/drawing/2014/main" val="341534412"/>
                    </a:ext>
                  </a:extLst>
                </a:gridCol>
                <a:gridCol w="2768457">
                  <a:extLst>
                    <a:ext uri="{9D8B030D-6E8A-4147-A177-3AD203B41FA5}">
                      <a16:colId xmlns:a16="http://schemas.microsoft.com/office/drawing/2014/main" val="960598333"/>
                    </a:ext>
                  </a:extLst>
                </a:gridCol>
              </a:tblGrid>
              <a:tr h="641833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800" dirty="0">
                          <a:effectLst/>
                        </a:rPr>
                        <a:t>EVALUACIÓN</a:t>
                      </a:r>
                      <a:endParaRPr lang="es-CO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800" dirty="0">
                          <a:effectLst/>
                        </a:rPr>
                        <a:t>PORCENTAJE</a:t>
                      </a:r>
                      <a:endParaRPr lang="es-CO" sz="28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2830355"/>
                  </a:ext>
                </a:extLst>
              </a:tr>
              <a:tr h="91746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</a:rPr>
                        <a:t>Talleres  y actividades </a:t>
                      </a:r>
                      <a:endParaRPr lang="es-CO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30%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83419488"/>
                  </a:ext>
                </a:extLst>
              </a:tr>
              <a:tr h="734580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</a:rPr>
                        <a:t>Primera</a:t>
                      </a:r>
                      <a:r>
                        <a:rPr lang="es-ES" sz="2400" b="0" baseline="0" dirty="0">
                          <a:effectLst/>
                        </a:rPr>
                        <a:t> entrega anteproyecto y presentación</a:t>
                      </a:r>
                      <a:endParaRPr lang="es-CO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20%*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28255119"/>
                  </a:ext>
                </a:extLst>
              </a:tr>
              <a:tr h="734580">
                <a:tc>
                  <a:txBody>
                    <a:bodyPr/>
                    <a:lstStyle/>
                    <a:p>
                      <a:pPr marL="0" marR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419" sz="2400" b="0" dirty="0">
                          <a:effectLst/>
                        </a:rPr>
                        <a:t>Segunda entrega anteproyecto y presentación</a:t>
                      </a:r>
                      <a:endParaRPr lang="es-CO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s-ES" sz="2400" dirty="0">
                          <a:effectLst/>
                        </a:rPr>
                        <a:t>20%*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55544269"/>
                  </a:ext>
                </a:extLst>
              </a:tr>
              <a:tr h="624507">
                <a:tc>
                  <a:txBody>
                    <a:bodyPr/>
                    <a:lstStyle/>
                    <a:p>
                      <a:pPr algn="just">
                        <a:spcAft>
                          <a:spcPts val="0"/>
                        </a:spcAft>
                      </a:pPr>
                      <a:r>
                        <a:rPr lang="es-ES" sz="2400" b="0" dirty="0">
                          <a:effectLst/>
                        </a:rPr>
                        <a:t>Entrega y Sustentación final </a:t>
                      </a:r>
                      <a:endParaRPr lang="es-CO" sz="2400" b="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s-ES" sz="2400" dirty="0">
                          <a:effectLst/>
                        </a:rPr>
                        <a:t>30%*</a:t>
                      </a:r>
                      <a:endParaRPr lang="es-CO" sz="24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7693527"/>
                  </a:ext>
                </a:extLst>
              </a:tr>
            </a:tbl>
          </a:graphicData>
        </a:graphic>
      </p:graphicFrame>
      <p:sp>
        <p:nvSpPr>
          <p:cNvPr id="2" name="Rectángulo redondeado 1"/>
          <p:cNvSpPr/>
          <p:nvPr/>
        </p:nvSpPr>
        <p:spPr>
          <a:xfrm>
            <a:off x="144967" y="4974169"/>
            <a:ext cx="8770433" cy="1081668"/>
          </a:xfrm>
          <a:prstGeom prst="round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7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*Solo se cargaran las notas, una vez se entregue de manera oficial el anteproyecto ante la dirección de la Maestría</a:t>
            </a:r>
            <a:endParaRPr lang="es-CO" sz="27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35F83F9-455F-42DC-ADC5-2B5E32ACF3F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487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AFB2C27-859A-451C-97AC-17988E8CE4B9}">
  <ds:schemaRefs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purl.org/dc/terms/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817</TotalTime>
  <Words>298</Words>
  <Application>Microsoft Office PowerPoint</Application>
  <PresentationFormat>On-screen Show (4:3)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Courier New</vt:lpstr>
      <vt:lpstr>Times New Roman</vt:lpstr>
      <vt:lpstr>Verdana</vt:lpstr>
      <vt:lpstr>Wingdings</vt:lpstr>
      <vt:lpstr>Tema de Office</vt:lpstr>
      <vt:lpstr>PROYECTO DE GRADO I</vt:lpstr>
      <vt:lpstr>Intencionalidades del curso</vt:lpstr>
      <vt:lpstr>Criterios para la construcción y evaluación de los proyectos</vt:lpstr>
      <vt:lpstr>Metodología y Acuerdos</vt:lpstr>
      <vt:lpstr>Evaluación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Luisa Fernanda Rincón Pérez</cp:lastModifiedBy>
  <cp:revision>58</cp:revision>
  <dcterms:created xsi:type="dcterms:W3CDTF">2018-10-23T13:50:35Z</dcterms:created>
  <dcterms:modified xsi:type="dcterms:W3CDTF">2022-03-25T17:41:50Z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